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72" r:id="rId2"/>
    <p:sldId id="455" r:id="rId3"/>
    <p:sldId id="452" r:id="rId4"/>
    <p:sldId id="387" r:id="rId5"/>
    <p:sldId id="260" r:id="rId6"/>
    <p:sldId id="406" r:id="rId7"/>
    <p:sldId id="434" r:id="rId8"/>
    <p:sldId id="435" r:id="rId9"/>
    <p:sldId id="436" r:id="rId10"/>
    <p:sldId id="437" r:id="rId11"/>
    <p:sldId id="373" r:id="rId12"/>
    <p:sldId id="438" r:id="rId13"/>
    <p:sldId id="439" r:id="rId14"/>
    <p:sldId id="289" r:id="rId15"/>
    <p:sldId id="433" r:id="rId16"/>
    <p:sldId id="440" r:id="rId17"/>
    <p:sldId id="441" r:id="rId18"/>
    <p:sldId id="281" r:id="rId19"/>
    <p:sldId id="443" r:id="rId20"/>
    <p:sldId id="445" r:id="rId21"/>
    <p:sldId id="453" r:id="rId22"/>
    <p:sldId id="454" r:id="rId23"/>
    <p:sldId id="442" r:id="rId24"/>
    <p:sldId id="408" r:id="rId25"/>
    <p:sldId id="409" r:id="rId26"/>
    <p:sldId id="446" r:id="rId27"/>
    <p:sldId id="447" r:id="rId28"/>
    <p:sldId id="448" r:id="rId29"/>
    <p:sldId id="410" r:id="rId30"/>
    <p:sldId id="411" r:id="rId31"/>
    <p:sldId id="450" r:id="rId32"/>
    <p:sldId id="412" r:id="rId33"/>
    <p:sldId id="429" r:id="rId34"/>
    <p:sldId id="430" r:id="rId35"/>
    <p:sldId id="328" r:id="rId36"/>
    <p:sldId id="399" r:id="rId37"/>
    <p:sldId id="451" r:id="rId38"/>
    <p:sldId id="267" r:id="rId39"/>
    <p:sldId id="26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90"/>
    <p:restoredTop sz="94662"/>
  </p:normalViewPr>
  <p:slideViewPr>
    <p:cSldViewPr snapToGrid="0" snapToObjects="1">
      <p:cViewPr varScale="1">
        <p:scale>
          <a:sx n="85" d="100"/>
          <a:sy n="85" d="100"/>
        </p:scale>
        <p:origin x="57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6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94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1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4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64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49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0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22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2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92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19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2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-5181600" y="0"/>
            <a:ext cx="4876800" cy="685800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chemeClr val="tx2"/>
                </a:solidFill>
              </a:rPr>
              <a:t>Attention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What,</a:t>
            </a:r>
            <a:r>
              <a:rPr lang="en-US" sz="2400" b="1" baseline="0" dirty="0">
                <a:solidFill>
                  <a:schemeClr val="tx2"/>
                </a:solidFill>
              </a:rPr>
              <a:t> How and Duration: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aseline="0" dirty="0">
              <a:solidFill>
                <a:schemeClr val="tx2"/>
              </a:solidFill>
            </a:endParaRP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baseline="0" dirty="0">
                <a:solidFill>
                  <a:schemeClr val="tx2"/>
                </a:solidFill>
              </a:rPr>
              <a:t>Introduce the topic with a brief explanation for the </a:t>
            </a:r>
            <a:r>
              <a:rPr lang="en-US" sz="2400" b="1" i="1" baseline="0" dirty="0">
                <a:solidFill>
                  <a:schemeClr val="tx2"/>
                </a:solidFill>
              </a:rPr>
              <a:t>What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Explain </a:t>
            </a:r>
            <a:r>
              <a:rPr lang="en-US" sz="2400" b="1" i="1" baseline="0" dirty="0">
                <a:solidFill>
                  <a:schemeClr val="tx2"/>
                </a:solidFill>
              </a:rPr>
              <a:t>How</a:t>
            </a:r>
            <a:r>
              <a:rPr lang="en-US" sz="2400" i="0" baseline="0" dirty="0">
                <a:solidFill>
                  <a:schemeClr val="tx2"/>
                </a:solidFill>
              </a:rPr>
              <a:t> you will cover the topic, for example: lecture, workbook activities, whiteboard exercises, assessments, group activities, demonstrations, videos, case studies, and so on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State or display the </a:t>
            </a:r>
            <a:r>
              <a:rPr lang="en-US" sz="2400" b="1" i="1" baseline="0" dirty="0">
                <a:solidFill>
                  <a:schemeClr val="tx2"/>
                </a:solidFill>
              </a:rPr>
              <a:t>Duration</a:t>
            </a:r>
            <a:r>
              <a:rPr lang="en-US" sz="2400" i="0" baseline="0" dirty="0">
                <a:solidFill>
                  <a:schemeClr val="tx2"/>
                </a:solidFill>
              </a:rPr>
              <a:t> of the training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Course title does NOT have to be the first slide, some start with the Interest generator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endParaRPr lang="en-US" sz="2400" i="0" baseline="0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-1320800" y="177800"/>
            <a:ext cx="772415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>
                <a:solidFill>
                  <a:schemeClr val="tx2"/>
                </a:solidFill>
              </a:rPr>
              <a:t>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5181600" y="0"/>
            <a:ext cx="4876800" cy="685800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Attention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Terminal</a:t>
            </a:r>
            <a:r>
              <a:rPr lang="en-US" sz="2400" b="1" baseline="0" dirty="0">
                <a:solidFill>
                  <a:schemeClr val="tx2"/>
                </a:solidFill>
              </a:rPr>
              <a:t> </a:t>
            </a:r>
            <a:r>
              <a:rPr lang="en-US" sz="2400" b="1" dirty="0">
                <a:solidFill>
                  <a:schemeClr val="tx2"/>
                </a:solidFill>
              </a:rPr>
              <a:t>Objective Guidelines: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Follow SMART criteria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Include goal, condition, and standard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Objective must align with final check on learning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Terminal objective</a:t>
            </a:r>
            <a:r>
              <a:rPr lang="en-US" sz="2400" baseline="0" dirty="0">
                <a:solidFill>
                  <a:schemeClr val="tx2"/>
                </a:solidFill>
              </a:rPr>
              <a:t> is the overarching goal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baseline="0" dirty="0">
                <a:solidFill>
                  <a:schemeClr val="tx2"/>
                </a:solidFill>
              </a:rPr>
              <a:t>Each module will have a separate enabling objective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 userDrawn="1"/>
        </p:nvSpPr>
        <p:spPr>
          <a:xfrm>
            <a:off x="-1320800" y="177800"/>
            <a:ext cx="772415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>
                <a:solidFill>
                  <a:schemeClr val="tx2"/>
                </a:solidFill>
              </a:rPr>
              <a:t>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997174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-5181600" y="0"/>
            <a:ext cx="4876800" cy="6858000"/>
            <a:chOff x="-3886200" y="0"/>
            <a:chExt cx="3657600" cy="5143500"/>
          </a:xfrm>
        </p:grpSpPr>
        <p:sp>
          <p:nvSpPr>
            <p:cNvPr id="6" name="Rectangle 5"/>
            <p:cNvSpPr/>
            <p:nvPr userDrawn="1"/>
          </p:nvSpPr>
          <p:spPr>
            <a:xfrm>
              <a:off x="-3886200" y="0"/>
              <a:ext cx="3657600" cy="5143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2400" b="1" dirty="0">
                  <a:solidFill>
                    <a:schemeClr val="tx2"/>
                  </a:solidFill>
                </a:rPr>
                <a:t>Body of Content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dirty="0">
                  <a:solidFill>
                    <a:schemeClr val="tx2"/>
                  </a:solidFill>
                </a:rPr>
                <a:t>Each </a:t>
              </a:r>
              <a:r>
                <a:rPr lang="en-US" sz="2400" b="0" baseline="0" dirty="0">
                  <a:solidFill>
                    <a:schemeClr val="tx2"/>
                  </a:solidFill>
                </a:rPr>
                <a:t>module (chapter, lesson, section) should have a separate title and adhere to the ABC Model (ABC is a continuous loop through entire training program)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A short class may only have one A, one B, and one C but longer courses may have a series of modules that follow ABC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Module objectives in B are enabling objectives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Use a variation of background colors in the body but ensure high contrast with text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-990600" y="57150"/>
              <a:ext cx="579311" cy="5940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733" b="1" dirty="0">
                  <a:solidFill>
                    <a:schemeClr val="tx2"/>
                  </a:solidFill>
                </a:rPr>
                <a:t>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5181600" y="0"/>
            <a:ext cx="4876800" cy="6858000"/>
            <a:chOff x="-3886200" y="0"/>
            <a:chExt cx="3657600" cy="5143500"/>
          </a:xfrm>
        </p:grpSpPr>
        <p:sp>
          <p:nvSpPr>
            <p:cNvPr id="9" name="Rectangle 8"/>
            <p:cNvSpPr/>
            <p:nvPr userDrawn="1"/>
          </p:nvSpPr>
          <p:spPr>
            <a:xfrm>
              <a:off x="-3886200" y="0"/>
              <a:ext cx="3657600" cy="5143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2400" b="1" dirty="0">
                  <a:solidFill>
                    <a:schemeClr val="tx2"/>
                  </a:solidFill>
                </a:rPr>
                <a:t>Body of Content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dirty="0">
                  <a:solidFill>
                    <a:schemeClr val="tx2"/>
                  </a:solidFill>
                </a:rPr>
                <a:t>Dark background slides</a:t>
              </a:r>
              <a:r>
                <a:rPr lang="en-US" sz="2400" b="0" baseline="0" dirty="0">
                  <a:solidFill>
                    <a:schemeClr val="tx2"/>
                  </a:solidFill>
                </a:rPr>
                <a:t> with high contrasting light text (white text on black) are preferred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Follow the slide design principles as much as possible but some exceptions may occur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Slide colors and formatting are not limited to the examples in this template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Creativity is encouraged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-990600" y="72684"/>
              <a:ext cx="579311" cy="5940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733" b="1" dirty="0">
                  <a:solidFill>
                    <a:schemeClr val="tx2"/>
                  </a:solidFill>
                </a:rPr>
                <a:t>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6" r:id="rId15"/>
    <p:sldLayoutId id="2147483667" r:id="rId16"/>
    <p:sldLayoutId id="2147483669" r:id="rId17"/>
    <p:sldLayoutId id="2147483670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eactjs.org/docs/events.html" TargetMode="Externa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deburst.io/the-simple-rules-to-this-in-javascript-35d97f31bde3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forms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gnizant-React/todos-react" TargetMode="Externa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9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1405641"/>
          </a:xfrm>
        </p:spPr>
        <p:txBody>
          <a:bodyPr/>
          <a:lstStyle/>
          <a:p>
            <a:r>
              <a:rPr lang="en-US" dirty="0"/>
              <a:t>Event Handling, Updating State, Binding, and Forms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Alind Kumar Jain - 326835</a:t>
            </a:r>
            <a:endParaRPr lang="en-US" sz="1867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Shilpa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Mandara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– 716650</a:t>
            </a:r>
          </a:p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069E-6526-BF4F-BFE0-E163E9A1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67" y="5951572"/>
            <a:ext cx="11186220" cy="607259"/>
          </a:xfrm>
        </p:spPr>
        <p:txBody>
          <a:bodyPr/>
          <a:lstStyle/>
          <a:p>
            <a:pPr algn="ctr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https://reactjs.org/docs/events.html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33876-E0A3-484E-AC3E-A975E8809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48" y="224852"/>
            <a:ext cx="5013057" cy="554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0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Update State with </a:t>
            </a:r>
            <a:r>
              <a:rPr lang="en-US" dirty="0" err="1">
                <a:solidFill>
                  <a:schemeClr val="bg1"/>
                </a:solidFill>
              </a:rPr>
              <a:t>setState</a:t>
            </a:r>
            <a:r>
              <a:rPr lang="en-US" dirty="0">
                <a:solidFill>
                  <a:schemeClr val="bg1"/>
                </a:solidFill>
              </a:rPr>
              <a:t>()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834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63D6-E62B-8A45-80CE-AF99BF21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State with </a:t>
            </a:r>
            <a:r>
              <a:rPr lang="en-US" dirty="0" err="1"/>
              <a:t>setState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FAF-82FE-E04C-8892-45F5559A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Never mutate state directly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this.state.message</a:t>
            </a:r>
            <a:r>
              <a:rPr lang="en-US" dirty="0"/>
              <a:t> = “My new message"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Instead, call </a:t>
            </a:r>
            <a:r>
              <a:rPr lang="en-US" dirty="0" err="1"/>
              <a:t>setState</a:t>
            </a:r>
            <a:r>
              <a:rPr lang="en-US" dirty="0"/>
              <a:t> and set the state property to a new object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this.setState</a:t>
            </a:r>
            <a:r>
              <a:rPr lang="en-US" dirty="0"/>
              <a:t>({message: “My new message”})</a:t>
            </a:r>
          </a:p>
        </p:txBody>
      </p:sp>
      <p:sp>
        <p:nvSpPr>
          <p:cNvPr id="4" name="Multiply 3">
            <a:extLst>
              <a:ext uri="{FF2B5EF4-FFF2-40B4-BE49-F238E27FC236}">
                <a16:creationId xmlns:a16="http://schemas.microsoft.com/office/drawing/2014/main" id="{0FE3383F-6558-F34F-A4D8-C63D5615B0DA}"/>
              </a:ext>
            </a:extLst>
          </p:cNvPr>
          <p:cNvSpPr/>
          <p:nvPr/>
        </p:nvSpPr>
        <p:spPr>
          <a:xfrm>
            <a:off x="9203961" y="1514007"/>
            <a:ext cx="2248525" cy="19037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81C07067-BFFC-9E4F-952D-072EAA8182D2}"/>
              </a:ext>
            </a:extLst>
          </p:cNvPr>
          <p:cNvSpPr/>
          <p:nvPr/>
        </p:nvSpPr>
        <p:spPr>
          <a:xfrm>
            <a:off x="10244944" y="4457518"/>
            <a:ext cx="1439056" cy="1503424"/>
          </a:xfrm>
          <a:prstGeom prst="star5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6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EA646-24F1-D54D-8DBA-402A84CF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A908F-47F8-7F45-B269-695312372C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setState</a:t>
            </a:r>
            <a:r>
              <a:rPr lang="en-US" dirty="0"/>
              <a:t> triggers render()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Changing just a property and not the whole object requires React to LOOK at every property.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Changing the whole object is a shallow comparison and bypasses this issue.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Preserve object history by making a copy</a:t>
            </a:r>
          </a:p>
        </p:txBody>
      </p:sp>
    </p:spTree>
    <p:extLst>
      <p:ext uri="{BB962C8B-B14F-4D97-AF65-F5344CB8AC3E}">
        <p14:creationId xmlns:p14="http://schemas.microsoft.com/office/powerpoint/2010/main" val="101608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512064" y="370994"/>
            <a:ext cx="11040701" cy="191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371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State Updates May Be Asynchronous</a:t>
            </a:r>
          </a:p>
          <a:p>
            <a:r>
              <a:rPr lang="en-US" sz="2133" dirty="0">
                <a:solidFill>
                  <a:srgbClr val="C4E3B0"/>
                </a:solidFill>
                <a:latin typeface="+mn-lt"/>
              </a:rPr>
              <a:t>React may batch multiple setState() calls into a single update for performance.</a:t>
            </a:r>
          </a:p>
          <a:p>
            <a:r>
              <a:rPr lang="en-US" sz="2133" dirty="0">
                <a:solidFill>
                  <a:srgbClr val="C4E3B0"/>
                </a:solidFill>
                <a:latin typeface="+mn-lt"/>
              </a:rPr>
              <a:t>Since this.props and this.state may be updated asynchronously, you should not rely on their values for calculating the next state.</a:t>
            </a:r>
          </a:p>
          <a:p>
            <a:endParaRPr lang="en-US" sz="2133" dirty="0">
              <a:solidFill>
                <a:srgbClr val="C4E3B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69" y="2021080"/>
            <a:ext cx="5893999" cy="1936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79" y="4316350"/>
            <a:ext cx="5833689" cy="23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65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065" y="652357"/>
            <a:ext cx="11632819" cy="78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State Updates are Merged - 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When you call 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setState()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, React merges the object you provide into the current state.</a:t>
            </a:r>
            <a:endParaRPr lang="en-US" altLang="en-US" sz="2133" dirty="0">
              <a:solidFill>
                <a:srgbClr val="C4E3B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6" y="1905001"/>
            <a:ext cx="4736935" cy="4715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1892671"/>
            <a:ext cx="4863884" cy="47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87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Binding and ‘this’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2999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065" y="322573"/>
            <a:ext cx="116328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Why doesn’t the below code work?</a:t>
            </a:r>
            <a:endParaRPr lang="en-US" altLang="en-US" sz="2133" dirty="0">
              <a:solidFill>
                <a:srgbClr val="C4E3B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74C24-D977-8948-8906-622B976A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67" y="1114022"/>
            <a:ext cx="6900353" cy="5331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A9121-574B-4846-9E35-CD06DA948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617" y="494675"/>
            <a:ext cx="5597115" cy="376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32182" y="937520"/>
            <a:ext cx="3640321" cy="11767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>
                <a:solidFill>
                  <a:srgbClr val="C4E3B0"/>
                </a:solidFill>
              </a:rPr>
              <a:t>The function doesn’t have a concept of ‘this’ because it is no longer in the context of the class when attached as an event handler in the React component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CA882-5086-F14F-9F33-13EFDE75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‘this’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CD705-67AD-F441-8F2E-A8230228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385" y="145234"/>
            <a:ext cx="7929688" cy="6532883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6EDE47B6-C3F9-E747-B98F-5788CAB30F39}"/>
              </a:ext>
            </a:extLst>
          </p:cNvPr>
          <p:cNvSpPr/>
          <p:nvPr/>
        </p:nvSpPr>
        <p:spPr>
          <a:xfrm rot="16200000">
            <a:off x="9530266" y="2971533"/>
            <a:ext cx="1111516" cy="235125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9C2B9F-E5CE-DE4B-894C-0DEE9BFEAE7E}"/>
              </a:ext>
            </a:extLst>
          </p:cNvPr>
          <p:cNvSpPr txBox="1"/>
          <p:nvPr/>
        </p:nvSpPr>
        <p:spPr>
          <a:xfrm>
            <a:off x="9115430" y="3644854"/>
            <a:ext cx="2176313" cy="73866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Binds function to object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313E0-53F5-5A4A-9F49-7485121B3821}"/>
              </a:ext>
            </a:extLst>
          </p:cNvPr>
          <p:cNvSpPr txBox="1"/>
          <p:nvPr/>
        </p:nvSpPr>
        <p:spPr>
          <a:xfrm>
            <a:off x="1020585" y="4095527"/>
            <a:ext cx="226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https://codeburst.io/the-simple-rules-to-this-in-javascript-35d97f31bde3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7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725E70-2A48-3D4B-864C-EBDFD4DFD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83" y="0"/>
            <a:ext cx="86658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F38C4-3054-3646-9C4A-690C6C84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937" y="2095999"/>
            <a:ext cx="3021751" cy="607259"/>
          </a:xfrm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dirty="0"/>
              <a:t>Alternate Syntax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28D8BD1-6306-6F4E-B9AE-DB1D7051655C}"/>
              </a:ext>
            </a:extLst>
          </p:cNvPr>
          <p:cNvSpPr/>
          <p:nvPr/>
        </p:nvSpPr>
        <p:spPr>
          <a:xfrm rot="10025659">
            <a:off x="5203876" y="2561834"/>
            <a:ext cx="1474222" cy="192074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9035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D343-293A-4BC4-912B-265E1322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Feature /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E64FE-3B1D-44C2-85B8-0947ED35F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want to create a page in our app that has a form where developers can post their bio.</a:t>
            </a:r>
          </a:p>
        </p:txBody>
      </p:sp>
    </p:spTree>
    <p:extLst>
      <p:ext uri="{BB962C8B-B14F-4D97-AF65-F5344CB8AC3E}">
        <p14:creationId xmlns:p14="http://schemas.microsoft.com/office/powerpoint/2010/main" val="1990183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Forms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338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D43C-C510-114B-9A10-2C23EEF9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Controlled vs Uncontrolled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DD157-7559-EE44-8EB7-778FA4705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Controlled Form elements are controlled by React and the default HTML actions are ignored, overridden, or prevented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Uncontrolled Form elements behave as they normally would without React intervention</a:t>
            </a:r>
          </a:p>
        </p:txBody>
      </p:sp>
    </p:spTree>
    <p:extLst>
      <p:ext uri="{BB962C8B-B14F-4D97-AF65-F5344CB8AC3E}">
        <p14:creationId xmlns:p14="http://schemas.microsoft.com/office/powerpoint/2010/main" val="3036865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1656-FF94-A148-A628-2ECC702A2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85" y="204453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Using Controlled Form Elements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AC7B6-A776-B146-ADCA-7B14EAB4C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63" y="811712"/>
            <a:ext cx="7672263" cy="604628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653B6B6A-50AA-5B42-90E8-1D2ED1BA395A}"/>
              </a:ext>
            </a:extLst>
          </p:cNvPr>
          <p:cNvSpPr/>
          <p:nvPr/>
        </p:nvSpPr>
        <p:spPr>
          <a:xfrm rot="9135669">
            <a:off x="6384393" y="4932049"/>
            <a:ext cx="1257914" cy="174341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FB21E1-0B6B-6A46-A1F5-E9CD6D30EFDD}"/>
              </a:ext>
            </a:extLst>
          </p:cNvPr>
          <p:cNvSpPr txBox="1"/>
          <p:nvPr/>
        </p:nvSpPr>
        <p:spPr>
          <a:xfrm>
            <a:off x="7800773" y="4464657"/>
            <a:ext cx="3883231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Provide Initial value (if desired)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C198609-16F4-5547-8AD2-2A0D65B5C757}"/>
              </a:ext>
            </a:extLst>
          </p:cNvPr>
          <p:cNvSpPr/>
          <p:nvPr/>
        </p:nvSpPr>
        <p:spPr>
          <a:xfrm rot="12311284" flipV="1">
            <a:off x="7581755" y="6017048"/>
            <a:ext cx="1257914" cy="145494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892D5E-BF2D-9846-87CD-A21429BDB310}"/>
              </a:ext>
            </a:extLst>
          </p:cNvPr>
          <p:cNvSpPr txBox="1"/>
          <p:nvPr/>
        </p:nvSpPr>
        <p:spPr>
          <a:xfrm>
            <a:off x="8993497" y="6089796"/>
            <a:ext cx="2690507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Assign event handler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86AFC31-7E45-E24B-B2FB-47F98ABAB7D9}"/>
              </a:ext>
            </a:extLst>
          </p:cNvPr>
          <p:cNvSpPr/>
          <p:nvPr/>
        </p:nvSpPr>
        <p:spPr>
          <a:xfrm rot="10800000">
            <a:off x="4853046" y="3960742"/>
            <a:ext cx="870859" cy="17187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7E1E6C-309D-E84B-AD6D-470531C2AE4B}"/>
              </a:ext>
            </a:extLst>
          </p:cNvPr>
          <p:cNvSpPr txBox="1"/>
          <p:nvPr/>
        </p:nvSpPr>
        <p:spPr>
          <a:xfrm>
            <a:off x="5808706" y="3881119"/>
            <a:ext cx="4804011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Prevent default HTML form submit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09A7D18-3B33-E54F-A486-D4D4BCE81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0424" y="6459128"/>
            <a:ext cx="3150349" cy="315054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https://reactjs.org/docs/forms.html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50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97784" y="1110941"/>
            <a:ext cx="10790325" cy="20106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C4E3B0"/>
                </a:solidFill>
              </a:rPr>
              <a:t>What if the state you need to update is in a different component than the component that is raising the event?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CA882-5086-F14F-9F33-13EFDE75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on </a:t>
            </a:r>
            <a:r>
              <a:rPr lang="en-US" dirty="0" err="1"/>
              <a:t>setState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F4609-D7C1-B949-8C78-98223D76A63C}"/>
              </a:ext>
            </a:extLst>
          </p:cNvPr>
          <p:cNvSpPr txBox="1"/>
          <p:nvPr/>
        </p:nvSpPr>
        <p:spPr>
          <a:xfrm>
            <a:off x="1403129" y="3121572"/>
            <a:ext cx="74255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Functions are first-class citizens in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Props can be functions!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Pass event handler as prop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If the component raising event is sibling of component that contains state, raise state up to common parent component level</a:t>
            </a:r>
          </a:p>
        </p:txBody>
      </p:sp>
    </p:spTree>
    <p:extLst>
      <p:ext uri="{BB962C8B-B14F-4D97-AF65-F5344CB8AC3E}">
        <p14:creationId xmlns:p14="http://schemas.microsoft.com/office/powerpoint/2010/main" val="275351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Adding a Developer Dynamically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0826" y="1137830"/>
            <a:ext cx="9213173" cy="4971139"/>
          </a:xfrm>
        </p:spPr>
        <p:txBody>
          <a:bodyPr>
            <a:normAutofit fontScale="92500" lnSpcReduction="20000"/>
          </a:bodyPr>
          <a:lstStyle/>
          <a:p>
            <a:pPr marL="742950" indent="-742950">
              <a:buAutoNum type="arabicPeriod"/>
            </a:pPr>
            <a:r>
              <a:rPr lang="en-US" dirty="0"/>
              <a:t>Create a new class component that contains a form for adding a developer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a method to </a:t>
            </a:r>
            <a:r>
              <a:rPr lang="en-US" dirty="0" err="1"/>
              <a:t>handleChange</a:t>
            </a:r>
            <a:r>
              <a:rPr lang="en-US" dirty="0"/>
              <a:t> of inputs.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method to handle the submit, . It should call update method from props which is being passed down by </a:t>
            </a:r>
            <a:r>
              <a:rPr lang="en-US" dirty="0" err="1"/>
              <a:t>App.js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Elevate state to </a:t>
            </a:r>
            <a:r>
              <a:rPr lang="en-US" dirty="0" err="1"/>
              <a:t>App.js</a:t>
            </a:r>
            <a:r>
              <a:rPr lang="en-US" dirty="0"/>
              <a:t>.  Elevate </a:t>
            </a:r>
            <a:r>
              <a:rPr lang="en-US" dirty="0" err="1"/>
              <a:t>App.js</a:t>
            </a:r>
            <a:r>
              <a:rPr lang="en-US" dirty="0"/>
              <a:t> to class component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Update the developer array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Clear the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19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84D6E8-748B-A24C-9A7A-69FCD3D6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250" y="936139"/>
            <a:ext cx="6463862" cy="5921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FC211-A5C6-C443-8202-FEBFCEC6DBCF}"/>
              </a:ext>
            </a:extLst>
          </p:cNvPr>
          <p:cNvSpPr txBox="1"/>
          <p:nvPr/>
        </p:nvSpPr>
        <p:spPr>
          <a:xfrm>
            <a:off x="7473199" y="5580993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Handles change for every 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3038-3AD1-CD49-AAED-19B978190E60}"/>
              </a:ext>
            </a:extLst>
          </p:cNvPr>
          <p:cNvSpPr txBox="1"/>
          <p:nvPr/>
        </p:nvSpPr>
        <p:spPr>
          <a:xfrm>
            <a:off x="7745793" y="3073900"/>
            <a:ext cx="251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empty form state</a:t>
            </a:r>
          </a:p>
        </p:txBody>
      </p:sp>
    </p:spTree>
    <p:extLst>
      <p:ext uri="{BB962C8B-B14F-4D97-AF65-F5344CB8AC3E}">
        <p14:creationId xmlns:p14="http://schemas.microsoft.com/office/powerpoint/2010/main" val="4030684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82530-872E-644C-8794-C3A4A3E75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580" y="923044"/>
            <a:ext cx="6266720" cy="5721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3038-3AD1-CD49-AAED-19B978190E60}"/>
              </a:ext>
            </a:extLst>
          </p:cNvPr>
          <p:cNvSpPr txBox="1"/>
          <p:nvPr/>
        </p:nvSpPr>
        <p:spPr>
          <a:xfrm>
            <a:off x="8330108" y="1136643"/>
            <a:ext cx="3279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 </a:t>
            </a:r>
            <a:r>
              <a:rPr lang="en-US" dirty="0" err="1">
                <a:solidFill>
                  <a:schemeClr val="bg1"/>
                </a:solidFill>
              </a:rPr>
              <a:t>addDeveloper</a:t>
            </a:r>
            <a:r>
              <a:rPr lang="en-US" dirty="0">
                <a:solidFill>
                  <a:schemeClr val="bg1"/>
                </a:solidFill>
              </a:rPr>
              <a:t> from props which is getting passed down from </a:t>
            </a:r>
            <a:r>
              <a:rPr lang="en-US" dirty="0" err="1">
                <a:solidFill>
                  <a:schemeClr val="bg1"/>
                </a:solidFill>
              </a:rPr>
              <a:t>App.js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05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89F777-D160-934E-B94F-AA47844E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466"/>
            <a:ext cx="12192000" cy="4113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98481-BACA-7F49-BE76-2CB424B01D56}"/>
              </a:ext>
            </a:extLst>
          </p:cNvPr>
          <p:cNvSpPr txBox="1"/>
          <p:nvPr/>
        </p:nvSpPr>
        <p:spPr>
          <a:xfrm>
            <a:off x="7983267" y="1546546"/>
            <a:ext cx="3279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className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htmlFor</a:t>
            </a:r>
            <a:r>
              <a:rPr lang="en-US" dirty="0">
                <a:solidFill>
                  <a:schemeClr val="bg1"/>
                </a:solidFill>
              </a:rPr>
              <a:t> are JSX representations of class and for</a:t>
            </a:r>
          </a:p>
        </p:txBody>
      </p:sp>
    </p:spTree>
    <p:extLst>
      <p:ext uri="{BB962C8B-B14F-4D97-AF65-F5344CB8AC3E}">
        <p14:creationId xmlns:p14="http://schemas.microsoft.com/office/powerpoint/2010/main" val="1758657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08EE31-E1A2-F343-9A21-56409138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050"/>
            <a:ext cx="12192000" cy="274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90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App.js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C07D3-0F4D-2D4C-8F50-CC01DCD9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45" y="1225331"/>
            <a:ext cx="88011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22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Handle DOM events with React components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Update the state of a component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the rules of ‘this’ as applied to binding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Create a form and handle its change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64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219D2-33B5-2849-AE57-4251535E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07" y="1008590"/>
            <a:ext cx="7023204" cy="5849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 Add Component to App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938902-F0E0-7443-A2D8-CAF766F1ECDC}"/>
              </a:ext>
            </a:extLst>
          </p:cNvPr>
          <p:cNvCxnSpPr>
            <a:cxnSpLocks/>
          </p:cNvCxnSpPr>
          <p:nvPr/>
        </p:nvCxnSpPr>
        <p:spPr>
          <a:xfrm flipH="1">
            <a:off x="8970216" y="4729655"/>
            <a:ext cx="410267" cy="109356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DCF115-6FC8-1343-88E0-DCBAB1433B96}"/>
              </a:ext>
            </a:extLst>
          </p:cNvPr>
          <p:cNvSpPr txBox="1"/>
          <p:nvPr/>
        </p:nvSpPr>
        <p:spPr>
          <a:xfrm>
            <a:off x="9064991" y="3694877"/>
            <a:ext cx="2654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Pass </a:t>
            </a:r>
            <a:r>
              <a:rPr lang="en-US" sz="2400" dirty="0" err="1">
                <a:solidFill>
                  <a:schemeClr val="bg1"/>
                </a:solidFill>
              </a:rPr>
              <a:t>addDeveloper</a:t>
            </a:r>
            <a:r>
              <a:rPr lang="en-US" sz="2400" dirty="0">
                <a:solidFill>
                  <a:schemeClr val="bg1"/>
                </a:solidFill>
              </a:rPr>
              <a:t> as prop</a:t>
            </a:r>
          </a:p>
        </p:txBody>
      </p:sp>
    </p:spTree>
    <p:extLst>
      <p:ext uri="{BB962C8B-B14F-4D97-AF65-F5344CB8AC3E}">
        <p14:creationId xmlns:p14="http://schemas.microsoft.com/office/powerpoint/2010/main" val="140427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DisplayBios</a:t>
            </a:r>
            <a:r>
              <a:rPr lang="en-US" dirty="0"/>
              <a:t> Converted to Functional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EC4EE-E34D-8448-A486-7A4876CF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812"/>
            <a:ext cx="12192000" cy="43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0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5EBF9-83DD-E046-A1C3-D8135DF5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955" y="-1"/>
            <a:ext cx="6246679" cy="6952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E3022D-5A8B-774C-B7F5-C80BA0A83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989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468" y="457200"/>
            <a:ext cx="9354206" cy="607259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Finished product</a:t>
            </a:r>
          </a:p>
        </p:txBody>
      </p:sp>
    </p:spTree>
    <p:extLst>
      <p:ext uri="{BB962C8B-B14F-4D97-AF65-F5344CB8AC3E}">
        <p14:creationId xmlns:p14="http://schemas.microsoft.com/office/powerpoint/2010/main" val="1824933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 Your Own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5418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86F7-7E54-CF4E-93ED-2C7C8AB57865}"/>
              </a:ext>
            </a:extLst>
          </p:cNvPr>
          <p:cNvSpPr txBox="1">
            <a:spLocks/>
          </p:cNvSpPr>
          <p:nvPr/>
        </p:nvSpPr>
        <p:spPr>
          <a:xfrm>
            <a:off x="497779" y="330261"/>
            <a:ext cx="11186220" cy="607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On Your 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5EAA6-999F-B144-979E-52A1424EE3D8}"/>
              </a:ext>
            </a:extLst>
          </p:cNvPr>
          <p:cNvSpPr txBox="1">
            <a:spLocks/>
          </p:cNvSpPr>
          <p:nvPr/>
        </p:nvSpPr>
        <p:spPr>
          <a:xfrm>
            <a:off x="1371231" y="1670265"/>
            <a:ext cx="9213173" cy="1825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https://github.com/Cognizant-React/todos-react</a:t>
            </a:r>
            <a:endParaRPr lang="en-US" dirty="0">
              <a:solidFill>
                <a:srgbClr val="FFC000"/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the instructions in the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README.md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to complete the project.</a:t>
            </a:r>
          </a:p>
        </p:txBody>
      </p:sp>
    </p:spTree>
    <p:extLst>
      <p:ext uri="{BB962C8B-B14F-4D97-AF65-F5344CB8AC3E}">
        <p14:creationId xmlns:p14="http://schemas.microsoft.com/office/powerpoint/2010/main" val="391849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600"/>
            <a:ext cx="11186220" cy="3352800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Event Handling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Updating State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Binding and ‘this’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Forms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2400" y="76200"/>
            <a:ext cx="3454400" cy="62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23"/>
              </a:lnSpc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685800"/>
            <a:ext cx="11277600" cy="5756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457189" indent="-457189">
              <a:spcAft>
                <a:spcPts val="800"/>
              </a:spcAft>
              <a:buFont typeface="+mj-lt"/>
              <a:buAutoNum type="arabi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Suppose there is a &lt;Clock /&gt; component used as: &lt;Clock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currentTime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=’12:01pm' /&gt;</a:t>
            </a:r>
          </a:p>
          <a:p>
            <a:pPr marL="459306"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How would you access the value 12:01pm from inside the component?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Clock.currentTime</a:t>
            </a: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currentTime</a:t>
            </a: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this.currentTime</a:t>
            </a: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this.props.currentTime</a:t>
            </a: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457189" indent="-457189">
              <a:buFont typeface="+mj-lt"/>
              <a:buAutoNum type="arabi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What is true about state in React? Please select all that apply:</a:t>
            </a: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A component's state can be defined at initialization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State is usually passed in from outside components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State should be used when you want to store information that will never change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A component can alter its own internal state</a:t>
            </a:r>
          </a:p>
          <a:p>
            <a:pPr marL="457189" indent="-457189">
              <a:buFont typeface="+mj-lt"/>
              <a:buAutoNum type="alphaU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  <a:latin typeface="Merriweather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2" t="18144" r="27671" b="16102"/>
          <a:stretch/>
        </p:blipFill>
        <p:spPr>
          <a:xfrm>
            <a:off x="10261600" y="4294688"/>
            <a:ext cx="1887256" cy="2588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5462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Handle DOM events with React components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Update the state of a component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the rules of ‘this’ as applied to binding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Create a form and handle its change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3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the challenges to the way React events </a:t>
            </a:r>
            <a:r>
              <a:rPr lang="en-US"/>
              <a:t>are handled?</a:t>
            </a:r>
            <a:endParaRPr lang="en-US" dirty="0"/>
          </a:p>
          <a:p>
            <a:r>
              <a:rPr lang="en-US" dirty="0"/>
              <a:t>What are the benefits?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530752"/>
            <a:ext cx="8521540" cy="2431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Must-know for React development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State changes often in applications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State changes are often a result of events that a user raises in the DOM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251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Event Handling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Update State with </a:t>
            </a:r>
            <a:r>
              <a:rPr lang="en-US" sz="2800" dirty="0" err="1">
                <a:solidFill>
                  <a:srgbClr val="C4E3B0"/>
                </a:solidFill>
              </a:rPr>
              <a:t>setState</a:t>
            </a:r>
            <a:r>
              <a:rPr lang="en-US" sz="2800" dirty="0">
                <a:solidFill>
                  <a:srgbClr val="C4E3B0"/>
                </a:solidFill>
              </a:rPr>
              <a:t>()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Binding and ‘this’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Forms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Event Handling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458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63D6-E62B-8A45-80CE-AF99BF21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Events in React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FAF-82FE-E04C-8892-45F5559A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Use regular DOM event names in camelCase as a prop name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Set to regular function Or use fat arrow syntax</a:t>
            </a:r>
          </a:p>
        </p:txBody>
      </p:sp>
    </p:spTree>
    <p:extLst>
      <p:ext uri="{BB962C8B-B14F-4D97-AF65-F5344CB8AC3E}">
        <p14:creationId xmlns:p14="http://schemas.microsoft.com/office/powerpoint/2010/main" val="426013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998558-735C-034C-8E66-B4565101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839" y="0"/>
            <a:ext cx="889321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A8C62F-3DAE-924D-95F6-368DCAED037F}"/>
              </a:ext>
            </a:extLst>
          </p:cNvPr>
          <p:cNvSpPr txBox="1"/>
          <p:nvPr/>
        </p:nvSpPr>
        <p:spPr>
          <a:xfrm>
            <a:off x="8059470" y="6198518"/>
            <a:ext cx="2251946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Since JSX, use { }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18B9904-E4DE-9A45-9F0E-1CF862957466}"/>
              </a:ext>
            </a:extLst>
          </p:cNvPr>
          <p:cNvSpPr/>
          <p:nvPr/>
        </p:nvSpPr>
        <p:spPr>
          <a:xfrm rot="16200000">
            <a:off x="4546793" y="5513122"/>
            <a:ext cx="510395" cy="280098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10583-075C-BD41-8573-3FE0C205B59E}"/>
              </a:ext>
            </a:extLst>
          </p:cNvPr>
          <p:cNvSpPr txBox="1"/>
          <p:nvPr/>
        </p:nvSpPr>
        <p:spPr>
          <a:xfrm>
            <a:off x="3587802" y="6013852"/>
            <a:ext cx="2378283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camelCase </a:t>
            </a:r>
            <a:r>
              <a:rPr lang="en-US" sz="2400" dirty="0" err="1">
                <a:solidFill>
                  <a:schemeClr val="bg1"/>
                </a:solidFill>
              </a:rPr>
              <a:t>onClick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B8F7182-F46D-5C48-970D-CF03D43390BF}"/>
              </a:ext>
            </a:extLst>
          </p:cNvPr>
          <p:cNvSpPr/>
          <p:nvPr/>
        </p:nvSpPr>
        <p:spPr>
          <a:xfrm rot="14093368">
            <a:off x="7170946" y="5723253"/>
            <a:ext cx="911563" cy="22394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1620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F744-2566-1645-8F36-D7B8B372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Launched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5DD3A-9F84-4141-B13E-59C5B1E65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375" y="2116006"/>
            <a:ext cx="8027039" cy="24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680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8365</TotalTime>
  <Words>807</Words>
  <Application>Microsoft Office PowerPoint</Application>
  <PresentationFormat>Widescreen</PresentationFormat>
  <Paragraphs>144</Paragraphs>
  <Slides>39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Merriweather Sans</vt:lpstr>
      <vt:lpstr>Wingdings</vt:lpstr>
      <vt:lpstr>Office Theme</vt:lpstr>
      <vt:lpstr>PowerPoint Presentation</vt:lpstr>
      <vt:lpstr>App Feature / Scenario</vt:lpstr>
      <vt:lpstr>Course Objective:</vt:lpstr>
      <vt:lpstr>PowerPoint Presentation</vt:lpstr>
      <vt:lpstr>PowerPoint Presentation</vt:lpstr>
      <vt:lpstr>PowerPoint Presentation</vt:lpstr>
      <vt:lpstr>Handling Events in React</vt:lpstr>
      <vt:lpstr>PowerPoint Presentation</vt:lpstr>
      <vt:lpstr>Launched</vt:lpstr>
      <vt:lpstr>https://reactjs.org/docs/events.html</vt:lpstr>
      <vt:lpstr>PowerPoint Presentation</vt:lpstr>
      <vt:lpstr>Update State with setState()</vt:lpstr>
      <vt:lpstr>Why?</vt:lpstr>
      <vt:lpstr>PowerPoint Presentation</vt:lpstr>
      <vt:lpstr>PowerPoint Presentation</vt:lpstr>
      <vt:lpstr>PowerPoint Presentation</vt:lpstr>
      <vt:lpstr>PowerPoint Presentation</vt:lpstr>
      <vt:lpstr>Binding ‘this’</vt:lpstr>
      <vt:lpstr>Alternate Syntax</vt:lpstr>
      <vt:lpstr>PowerPoint Presentation</vt:lpstr>
      <vt:lpstr>Controlled vs Uncontrolled</vt:lpstr>
      <vt:lpstr>Using Controlled Form Elements</vt:lpstr>
      <vt:lpstr>More on setState</vt:lpstr>
      <vt:lpstr>Code Along Practice – Adding a Developer Dynamically</vt:lpstr>
      <vt:lpstr>AddDeveloper  Class Component</vt:lpstr>
      <vt:lpstr>AddDeveloper  Class Component (continued)</vt:lpstr>
      <vt:lpstr> AddDeveloper  Class Component (continued)</vt:lpstr>
      <vt:lpstr>AddDeveloper  Class Component (continued)</vt:lpstr>
      <vt:lpstr>App.js</vt:lpstr>
      <vt:lpstr>2. Add Component to App</vt:lpstr>
      <vt:lpstr>DisplayBios Converted to Functional Component</vt:lpstr>
      <vt:lpstr>Finished product</vt:lpstr>
      <vt:lpstr>PowerPoint Presentation</vt:lpstr>
      <vt:lpstr>PowerPoint Presentation</vt:lpstr>
      <vt:lpstr>Review</vt:lpstr>
      <vt:lpstr>PowerPoint Presentation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Jason Monroe</cp:lastModifiedBy>
  <cp:revision>73</cp:revision>
  <dcterms:created xsi:type="dcterms:W3CDTF">2019-12-05T00:16:50Z</dcterms:created>
  <dcterms:modified xsi:type="dcterms:W3CDTF">2020-03-16T14:35:28Z</dcterms:modified>
</cp:coreProperties>
</file>